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6" r:id="rId2"/>
    <p:sldId id="258" r:id="rId3"/>
    <p:sldId id="259" r:id="rId4"/>
    <p:sldId id="273" r:id="rId5"/>
    <p:sldId id="261" r:id="rId6"/>
    <p:sldId id="262" r:id="rId7"/>
    <p:sldId id="263" r:id="rId8"/>
    <p:sldId id="274" r:id="rId9"/>
    <p:sldId id="265" r:id="rId10"/>
    <p:sldId id="275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3A939-E8D8-4407-B9A8-C35E922A8AF0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7927F-FFEC-414E-A669-4E1C6B969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5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E5596-4A3F-47F1-81CB-95E1C7DAA6B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81441-776B-464F-B528-C71781D2D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065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D81441-776B-464F-B528-C71781D2D4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27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B0DBEA-C1A1-47FD-A16C-A370F218B67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782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2E331-9137-4120-8D3C-2DE7051A5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10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0136-EAD9-4E0A-8BB2-7F5491D45B2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589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D92F292-8631-4D97-93F1-DFCF93872B3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FD3D-9F42-4C04-922B-B06A091653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489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14315-3AC9-4EC4-A875-BAB63F68C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82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3CC0-4358-4514-B9DC-1A41054A08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36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1B752-58A5-408C-97FD-80A911AF216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386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24C1-2E6E-41F8-A93F-970DE495FD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133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4EFE-2328-4E3E-B572-2318F3BB46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82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EE85D-3338-4A2A-A0DD-E853C7B8AD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697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C19B-C302-4EAA-A8D3-42AE4E510D1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55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CFDB0A-17CB-4C23-8D49-33A3395EC0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52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52400" y="304800"/>
            <a:ext cx="8915400" cy="12160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altLang="en-US" sz="3400" kern="0" smtClean="0">
                <a:solidFill>
                  <a:schemeClr val="accent1"/>
                </a:solidFill>
              </a:rPr>
              <a:t>Me llamo ___________   Clase 601</a:t>
            </a:r>
            <a:br>
              <a:rPr lang="en-US" altLang="en-US" sz="3400" kern="0" smtClean="0">
                <a:solidFill>
                  <a:schemeClr val="accent1"/>
                </a:solidFill>
              </a:rPr>
            </a:br>
            <a:r>
              <a:rPr lang="en-US" altLang="en-US" sz="3400" kern="0" smtClean="0">
                <a:solidFill>
                  <a:schemeClr val="accent1"/>
                </a:solidFill>
              </a:rPr>
              <a:t>La fecha es el 11 de enero del 2017</a:t>
            </a:r>
            <a:endParaRPr lang="en-US" altLang="en-US" sz="3400" kern="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66738" y="1752600"/>
            <a:ext cx="8001000" cy="4267200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kern="0" smtClean="0">
                <a:solidFill>
                  <a:srgbClr val="FF0000"/>
                </a:solidFill>
              </a:rPr>
              <a:t>Proposito # 34: </a:t>
            </a:r>
            <a:r>
              <a:rPr lang="es-ES_tradnl" kern="0" smtClean="0"/>
              <a:t>¿Cómo es tu familia?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i="1" kern="0" smtClean="0">
                <a:solidFill>
                  <a:srgbClr val="00B050"/>
                </a:solidFill>
              </a:rPr>
              <a:t>L.O: to learn family vocabulary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kern="0" smtClean="0">
                <a:solidFill>
                  <a:srgbClr val="FF0000"/>
                </a:solidFill>
              </a:rPr>
              <a:t>Actividad Inicial: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¿Son ustedes estadounidenses?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¿De que estado son ustedes?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¿Son ustedes alumnos en una escuela intermedia?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¿Son ustedes alumnos de español?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297278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7772400" cy="762000"/>
          </a:xfrm>
        </p:spPr>
        <p:txBody>
          <a:bodyPr/>
          <a:lstStyle/>
          <a:p>
            <a:r>
              <a:rPr lang="es-MX" altLang="en-US">
                <a:solidFill>
                  <a:schemeClr val="accent2"/>
                </a:solidFill>
              </a:rPr>
              <a:t>Más vocabulario</a:t>
            </a:r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77724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r>
              <a:rPr lang="en-US" altLang="en-US" dirty="0" err="1">
                <a:solidFill>
                  <a:schemeClr val="hlink"/>
                </a:solidFill>
              </a:rPr>
              <a:t>gatito</a:t>
            </a:r>
            <a:r>
              <a:rPr lang="en-US" altLang="en-US" dirty="0">
                <a:solidFill>
                  <a:schemeClr val="hlink"/>
                </a:solidFill>
              </a:rPr>
              <a:t>(a)</a:t>
            </a:r>
            <a:r>
              <a:rPr lang="en-US" altLang="en-US" dirty="0"/>
              <a:t> – kitten</a:t>
            </a:r>
          </a:p>
          <a:p>
            <a:r>
              <a:rPr lang="en-US" altLang="en-US" dirty="0" err="1">
                <a:solidFill>
                  <a:schemeClr val="hlink"/>
                </a:solidFill>
              </a:rPr>
              <a:t>Perrito</a:t>
            </a:r>
            <a:r>
              <a:rPr lang="en-US" altLang="en-US" dirty="0">
                <a:solidFill>
                  <a:schemeClr val="hlink"/>
                </a:solidFill>
              </a:rPr>
              <a:t>(a)</a:t>
            </a:r>
            <a:r>
              <a:rPr lang="en-US" altLang="en-US" dirty="0"/>
              <a:t>-Puppy</a:t>
            </a:r>
            <a:r>
              <a:rPr lang="en-US" altLang="en-US" dirty="0">
                <a:solidFill>
                  <a:schemeClr val="accent1"/>
                </a:solidFill>
              </a:rPr>
              <a:t>	</a:t>
            </a:r>
          </a:p>
          <a:p>
            <a:r>
              <a:rPr lang="en-US" altLang="en-US" dirty="0" err="1">
                <a:solidFill>
                  <a:schemeClr val="hlink"/>
                </a:solidFill>
              </a:rPr>
              <a:t>único</a:t>
            </a:r>
            <a:r>
              <a:rPr lang="en-US" altLang="en-US" dirty="0">
                <a:solidFill>
                  <a:schemeClr val="hlink"/>
                </a:solidFill>
              </a:rPr>
              <a:t>(a)  </a:t>
            </a:r>
            <a:r>
              <a:rPr lang="en-US" altLang="en-US" dirty="0"/>
              <a:t>-Only</a:t>
            </a:r>
          </a:p>
          <a:p>
            <a:r>
              <a:rPr lang="en-US" altLang="en-US" dirty="0" err="1">
                <a:solidFill>
                  <a:schemeClr val="hlink"/>
                </a:solidFill>
              </a:rPr>
              <a:t>Menor</a:t>
            </a:r>
            <a:r>
              <a:rPr lang="en-US" altLang="en-US" dirty="0"/>
              <a:t>	-younger</a:t>
            </a:r>
          </a:p>
          <a:p>
            <a:r>
              <a:rPr lang="en-US" altLang="en-US" dirty="0" smtClean="0">
                <a:solidFill>
                  <a:schemeClr val="hlink"/>
                </a:solidFill>
              </a:rPr>
              <a:t>Mayor</a:t>
            </a:r>
            <a:r>
              <a:rPr lang="en-US" altLang="en-US" dirty="0"/>
              <a:t>	-</a:t>
            </a:r>
            <a:r>
              <a:rPr lang="en-US" altLang="en-US" dirty="0" smtClean="0"/>
              <a:t>older</a:t>
            </a:r>
          </a:p>
          <a:p>
            <a:r>
              <a:rPr lang="en-US" altLang="en-US" dirty="0" err="1" smtClean="0">
                <a:solidFill>
                  <a:srgbClr val="0070C0"/>
                </a:solidFill>
              </a:rPr>
              <a:t>Cariñoso</a:t>
            </a:r>
            <a:r>
              <a:rPr lang="en-US" altLang="en-US" dirty="0" smtClean="0">
                <a:solidFill>
                  <a:srgbClr val="0070C0"/>
                </a:solidFill>
              </a:rPr>
              <a:t>(a) </a:t>
            </a:r>
            <a:r>
              <a:rPr lang="en-US" altLang="en-US" dirty="0" smtClean="0">
                <a:solidFill>
                  <a:schemeClr val="accent4"/>
                </a:solidFill>
              </a:rPr>
              <a:t>–sweet/lovable</a:t>
            </a:r>
            <a:endParaRPr lang="en-US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64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</a:t>
            </a:r>
          </a:p>
          <a:p>
            <a:pPr lvl="1"/>
            <a:r>
              <a:rPr lang="en-US" dirty="0" smtClean="0"/>
              <a:t>Complete p. 2.3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37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chemeClr val="accent2"/>
                </a:solidFill>
              </a:rPr>
              <a:t>Vocabulario</a:t>
            </a:r>
            <a:r>
              <a:rPr lang="en-US" altLang="en-US" dirty="0" smtClean="0">
                <a:solidFill>
                  <a:schemeClr val="accent2"/>
                </a:solidFill>
              </a:rPr>
              <a:t> Nuevo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pic>
        <p:nvPicPr>
          <p:cNvPr id="8196" name="Picture 4" descr="botero-famil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676400"/>
            <a:ext cx="4052887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191000" y="1828800"/>
            <a:ext cx="3657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_tradnl" altLang="en-US" sz="3000">
                <a:solidFill>
                  <a:srgbClr val="336699"/>
                </a:solidFill>
              </a:rPr>
              <a:t>La Familia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477000" y="1812925"/>
            <a:ext cx="1676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000">
                <a:solidFill>
                  <a:srgbClr val="000000"/>
                </a:solidFill>
              </a:rPr>
              <a:t>-Family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213225" y="2574925"/>
            <a:ext cx="4473575" cy="260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3000">
                <a:solidFill>
                  <a:srgbClr val="336699"/>
                </a:solidFill>
              </a:rPr>
              <a:t>Los Parientes-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US" altLang="en-US" sz="3000">
              <a:solidFill>
                <a:srgbClr val="336699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3000">
                <a:solidFill>
                  <a:srgbClr val="336699"/>
                </a:solidFill>
              </a:rPr>
              <a:t>El miembro-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3000">
              <a:solidFill>
                <a:srgbClr val="336699"/>
              </a:solidFill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7162800" y="2514600"/>
            <a:ext cx="20574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000" dirty="0" err="1" smtClean="0">
                <a:solidFill>
                  <a:srgbClr val="000000"/>
                </a:solidFill>
              </a:rPr>
              <a:t>Relatives</a:t>
            </a:r>
            <a:endParaRPr lang="es-ES_tradnl" altLang="en-US" sz="3000" dirty="0">
              <a:solidFill>
                <a:srgbClr val="000000"/>
              </a:solidFill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858000" y="3946525"/>
            <a:ext cx="2133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000">
                <a:solidFill>
                  <a:srgbClr val="000000"/>
                </a:solidFill>
              </a:rPr>
              <a:t>member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91000" y="5867400"/>
            <a:ext cx="2743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/>
              <a:t>Familia</a:t>
            </a:r>
            <a:endParaRPr lang="en-US" b="1" i="1" dirty="0"/>
          </a:p>
          <a:p>
            <a:r>
              <a:rPr lang="en-US" i="1" dirty="0" smtClean="0"/>
              <a:t>Fernando </a:t>
            </a:r>
            <a:r>
              <a:rPr lang="en-US" i="1" dirty="0" err="1" smtClean="0"/>
              <a:t>Botero</a:t>
            </a:r>
            <a:endParaRPr lang="en-US" i="1" dirty="0" smtClean="0"/>
          </a:p>
          <a:p>
            <a:r>
              <a:rPr lang="en-US" sz="1400" i="1" dirty="0" smtClean="0"/>
              <a:t>Colombia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76857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001000" cy="682625"/>
          </a:xfrm>
        </p:spPr>
        <p:txBody>
          <a:bodyPr/>
          <a:lstStyle/>
          <a:p>
            <a:pPr algn="ctr"/>
            <a:r>
              <a:rPr lang="en-US" altLang="en-US">
                <a:solidFill>
                  <a:schemeClr val="accent2"/>
                </a:solidFill>
              </a:rPr>
              <a:t>La familia </a:t>
            </a:r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25812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71600"/>
            <a:ext cx="2590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343400"/>
            <a:ext cx="23114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28600" y="32766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La madre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3581400"/>
            <a:ext cx="2286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500">
                <a:solidFill>
                  <a:srgbClr val="0033CC"/>
                </a:solidFill>
              </a:rPr>
              <a:t>(la mamá)</a:t>
            </a:r>
            <a:endParaRPr lang="en-US" altLang="en-US" sz="2500">
              <a:solidFill>
                <a:srgbClr val="000000"/>
              </a:solidFill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905000" y="3290888"/>
            <a:ext cx="1752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Tahoma" pitchFamily="34" charset="0"/>
              </a:rPr>
              <a:t> Mother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2057400" y="3733800"/>
            <a:ext cx="1676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Tahoma" pitchFamily="34" charset="0"/>
              </a:rPr>
              <a:t>(mom)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562600" y="3200400"/>
            <a:ext cx="165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padre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5486400" y="36576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500">
                <a:solidFill>
                  <a:srgbClr val="0033CC"/>
                </a:solidFill>
              </a:rPr>
              <a:t>(el papá)</a:t>
            </a:r>
            <a:endParaRPr lang="en-US" altLang="en-US" sz="2500">
              <a:solidFill>
                <a:srgbClr val="000000"/>
              </a:solidFill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7162800" y="3276600"/>
            <a:ext cx="1357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Tahoma" pitchFamily="34" charset="0"/>
              </a:rPr>
              <a:t>- father</a:t>
            </a: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7162800" y="3671888"/>
            <a:ext cx="152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- dad</a:t>
            </a: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228600" y="6324600"/>
            <a:ext cx="1676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lnSpc>
                <a:spcPct val="80000"/>
              </a:lnSpc>
              <a:spcAft>
                <a:spcPct val="0"/>
              </a:spcAft>
              <a:buClr>
                <a:srgbClr val="CC0000"/>
              </a:buClr>
              <a:buFont typeface="Wingdings" pitchFamily="2" charset="2"/>
              <a:buNone/>
            </a:pPr>
            <a:r>
              <a:rPr lang="es-MX" altLang="en-US" sz="3000">
                <a:solidFill>
                  <a:srgbClr val="000000"/>
                </a:solidFill>
              </a:rPr>
              <a:t> </a:t>
            </a:r>
            <a:r>
              <a:rPr lang="es-MX" altLang="en-US" sz="3000">
                <a:solidFill>
                  <a:srgbClr val="0033CC"/>
                </a:solidFill>
              </a:rPr>
              <a:t>el hijo</a:t>
            </a:r>
            <a:endParaRPr lang="en-US" altLang="en-US" sz="3000">
              <a:solidFill>
                <a:srgbClr val="000000"/>
              </a:solidFill>
            </a:endParaRP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1676400" y="6324600"/>
            <a:ext cx="144780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– son</a:t>
            </a: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3124200" y="57150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hermanos</a:t>
            </a:r>
            <a:endParaRPr lang="en-US" altLang="en-US" sz="32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6553200" y="62484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Tahoma" pitchFamily="34" charset="0"/>
              </a:rPr>
              <a:t>– daughter</a:t>
            </a: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2971800" y="4343400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hermano/a</a:t>
            </a:r>
            <a:endParaRPr lang="en-US" altLang="en-US" sz="32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3352800" y="4824413"/>
            <a:ext cx="16764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brother/</a:t>
            </a:r>
          </a:p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sister</a:t>
            </a:r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5410200" y="6202363"/>
            <a:ext cx="1447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la hija</a:t>
            </a:r>
            <a:endParaRPr lang="en-US" altLang="en-US" sz="32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3124200" y="20113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los padres</a:t>
            </a:r>
            <a:endParaRPr lang="en-US" altLang="en-US" sz="32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3429000" y="2452688"/>
            <a:ext cx="1600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Tahoma" pitchFamily="34" charset="0"/>
              </a:rPr>
              <a:t>parents</a:t>
            </a:r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3352800" y="6248400"/>
            <a:ext cx="175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Tahoma" pitchFamily="34" charset="0"/>
              </a:rPr>
              <a:t>siblings</a:t>
            </a:r>
          </a:p>
        </p:txBody>
      </p:sp>
    </p:spTree>
    <p:extLst>
      <p:ext uri="{BB962C8B-B14F-4D97-AF65-F5344CB8AC3E}">
        <p14:creationId xmlns:p14="http://schemas.microsoft.com/office/powerpoint/2010/main" val="32635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ermano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85081" y="3581400"/>
            <a:ext cx="3430319" cy="297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029200" y="717550"/>
            <a:ext cx="777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6537325" y="1174750"/>
            <a:ext cx="1692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3400" y="152400"/>
            <a:ext cx="3352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33CC"/>
                </a:solidFill>
                <a:latin typeface="Tahoma" pitchFamily="34" charset="0"/>
              </a:rPr>
              <a:t>Hermanastro</a:t>
            </a:r>
            <a:r>
              <a:rPr lang="es-ES_tradnl" altLang="en-US" sz="2400" dirty="0">
                <a:solidFill>
                  <a:srgbClr val="0033CC"/>
                </a:solidFill>
                <a:latin typeface="Tahoma" pitchFamily="34" charset="0"/>
              </a:rPr>
              <a:t>(s)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62000" y="6858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 err="1">
                <a:solidFill>
                  <a:srgbClr val="000000"/>
                </a:solidFill>
                <a:latin typeface="Tahoma" pitchFamily="34" charset="0"/>
              </a:rPr>
              <a:t>Stepbrother</a:t>
            </a:r>
            <a:r>
              <a:rPr lang="es-ES_tradnl" altLang="en-US" sz="2400" dirty="0">
                <a:solidFill>
                  <a:srgbClr val="000000"/>
                </a:solidFill>
                <a:latin typeface="Tahoma" pitchFamily="34" charset="0"/>
              </a:rPr>
              <a:t>(s)</a:t>
            </a:r>
            <a:endParaRPr lang="es-ES_tradnl" altLang="en-US" sz="2000" i="1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715000" y="2464810"/>
            <a:ext cx="3048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 dirty="0">
                <a:solidFill>
                  <a:srgbClr val="0033CC"/>
                </a:solidFill>
                <a:latin typeface="Tahoma" pitchFamily="34" charset="0"/>
              </a:rPr>
              <a:t>Gemelos/as</a:t>
            </a:r>
            <a:endParaRPr lang="es-ES_tradnl" altLang="en-US" sz="3200" dirty="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6019800" y="3044248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MX" altLang="en-US" sz="2400" dirty="0" err="1">
                <a:solidFill>
                  <a:srgbClr val="000000"/>
                </a:solidFill>
                <a:latin typeface="Tahoma" pitchFamily="34" charset="0"/>
              </a:rPr>
              <a:t>Twins</a:t>
            </a:r>
            <a:r>
              <a:rPr lang="es-MX" altLang="en-US" sz="2400" dirty="0">
                <a:solidFill>
                  <a:srgbClr val="000000"/>
                </a:solidFill>
                <a:latin typeface="Tahoma" pitchFamily="34" charset="0"/>
              </a:rPr>
              <a:t> </a:t>
            </a:r>
            <a:endParaRPr lang="es-ES_tradnl" altLang="en-US" sz="2400" i="1" dirty="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026" name="Picture 2" descr="http://images.starpulse.com/Photos/Previews/Drake-Josh-tv-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4" y="1236662"/>
            <a:ext cx="3676650" cy="490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eb-images.chacha.com/images/Gallery/6006/who-are-the-most-famous-twins-1405243572-aug-18-2013-1-600x4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835" y="216910"/>
            <a:ext cx="337185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00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23913"/>
            <a:ext cx="2362200" cy="336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33400"/>
            <a:ext cx="3276600" cy="240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066800" y="42211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madrastra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066800" y="4738688"/>
            <a:ext cx="1971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stepmother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419600" y="29718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Hermanastra(s)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800600" y="3429000"/>
            <a:ext cx="2111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stepsister(s)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1066800" y="52879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padrastro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076325" y="5805488"/>
            <a:ext cx="1779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stepfather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171950"/>
            <a:ext cx="17526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5791200" y="45720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hijastra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5867400" y="5105400"/>
            <a:ext cx="2259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stepdaughter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5791200" y="56689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hijastro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5842000" y="6110288"/>
            <a:ext cx="1397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stepson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362200"/>
            <a:ext cx="1905000" cy="685800"/>
          </a:xfrm>
        </p:spPr>
        <p:txBody>
          <a:bodyPr/>
          <a:lstStyle/>
          <a:p>
            <a:r>
              <a:rPr lang="es-MX" altLang="en-US" sz="2500"/>
              <a:t/>
            </a:r>
            <a:br>
              <a:rPr lang="es-MX" altLang="en-US" sz="2500"/>
            </a:br>
            <a:r>
              <a:rPr lang="es-MX" altLang="en-US" sz="2500">
                <a:solidFill>
                  <a:srgbClr val="0033CC"/>
                </a:solidFill>
              </a:rPr>
              <a:t>la tía</a:t>
            </a:r>
            <a:r>
              <a:rPr lang="es-MX" altLang="en-US" sz="2500"/>
              <a:t> </a:t>
            </a:r>
            <a:endParaRPr lang="en-US" altLang="en-US" sz="250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514600" y="838200"/>
            <a:ext cx="2225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066800" y="29718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aunt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860925" y="1022350"/>
            <a:ext cx="2606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191000" y="24384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el tío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244975" y="2895600"/>
            <a:ext cx="1012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uncle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2447925" y="3048000"/>
            <a:ext cx="14382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tios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346325" y="3505200"/>
            <a:ext cx="16160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>
                <a:solidFill>
                  <a:srgbClr val="000000"/>
                </a:solidFill>
                <a:latin typeface="Tahoma" pitchFamily="34" charset="0"/>
              </a:rPr>
              <a:t>- aunts &amp; uncles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6705600" y="32004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primo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6477000" y="373380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>
                <a:solidFill>
                  <a:srgbClr val="000000"/>
                </a:solidFill>
                <a:latin typeface="Tahoma" pitchFamily="34" charset="0"/>
              </a:rPr>
              <a:t>cousin </a:t>
            </a:r>
            <a:r>
              <a:rPr lang="es-ES_tradnl" altLang="en-US" sz="2800" i="1">
                <a:solidFill>
                  <a:srgbClr val="000000"/>
                </a:solidFill>
                <a:latin typeface="Tahoma" pitchFamily="34" charset="0"/>
              </a:rPr>
              <a:t>(boy)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2286000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57200"/>
            <a:ext cx="2743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990600"/>
            <a:ext cx="2286000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6791325" y="4343400"/>
            <a:ext cx="16367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la prima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6553200" y="495300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>
                <a:solidFill>
                  <a:srgbClr val="000000"/>
                </a:solidFill>
                <a:latin typeface="Tahoma" pitchFamily="34" charset="0"/>
              </a:rPr>
              <a:t>cousin </a:t>
            </a:r>
            <a:r>
              <a:rPr lang="es-ES_tradnl" altLang="en-US" sz="2800" i="1">
                <a:solidFill>
                  <a:srgbClr val="000000"/>
                </a:solidFill>
                <a:latin typeface="Tahoma" pitchFamily="34" charset="0"/>
              </a:rPr>
              <a:t>(girl)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6629400" y="5516563"/>
            <a:ext cx="20145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primos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6858000" y="6034088"/>
            <a:ext cx="1676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>
                <a:solidFill>
                  <a:srgbClr val="000000"/>
                </a:solidFill>
                <a:latin typeface="Tahoma" pitchFamily="34" charset="0"/>
              </a:rPr>
              <a:t>cousins</a:t>
            </a:r>
          </a:p>
        </p:txBody>
      </p:sp>
      <p:pic>
        <p:nvPicPr>
          <p:cNvPr id="26643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43400"/>
            <a:ext cx="19050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2057400" y="46482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sobrino</a:t>
            </a: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2286000" y="5119688"/>
            <a:ext cx="1416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nephew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1981200" y="55927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la sobrina</a:t>
            </a:r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2286000" y="5957888"/>
            <a:ext cx="1001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niece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3886200" y="4983163"/>
            <a:ext cx="2301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sobrinos</a:t>
            </a: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4267200" y="5378450"/>
            <a:ext cx="16764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>
                <a:solidFill>
                  <a:srgbClr val="000000"/>
                </a:solidFill>
                <a:latin typeface="Tahoma" pitchFamily="34" charset="0"/>
              </a:rPr>
              <a:t>nieces &amp; nephews</a:t>
            </a:r>
          </a:p>
        </p:txBody>
      </p:sp>
    </p:spTree>
    <p:extLst>
      <p:ext uri="{BB962C8B-B14F-4D97-AF65-F5344CB8AC3E}">
        <p14:creationId xmlns:p14="http://schemas.microsoft.com/office/powerpoint/2010/main" val="1000450828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628650"/>
            <a:ext cx="1882775" cy="649288"/>
          </a:xfrm>
        </p:spPr>
        <p:txBody>
          <a:bodyPr/>
          <a:lstStyle/>
          <a:p>
            <a:r>
              <a:rPr lang="es-MX" altLang="en-US" sz="2800">
                <a:solidFill>
                  <a:srgbClr val="0033CC"/>
                </a:solidFill>
              </a:rPr>
              <a:t>abuelo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651125" y="869950"/>
            <a:ext cx="1768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362200" y="7620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grandpa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572000" y="776288"/>
            <a:ext cx="16541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33CC"/>
                </a:solidFill>
                <a:latin typeface="Tahoma" pitchFamily="34" charset="0"/>
              </a:rPr>
              <a:t>abuela(s)</a:t>
            </a:r>
            <a:endParaRPr lang="es-ES_tradnl" altLang="en-US" sz="28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248400" y="762000"/>
            <a:ext cx="20097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grandma(s)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52600"/>
            <a:ext cx="6019800" cy="402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2209800" y="1295400"/>
            <a:ext cx="1524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5029200" y="1295400"/>
            <a:ext cx="838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533400" y="56388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33CC"/>
                </a:solidFill>
              </a:rPr>
              <a:t>Nieto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1676400" y="57150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grandson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4038600" y="5715000"/>
            <a:ext cx="1676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33CC"/>
                </a:solidFill>
              </a:rPr>
              <a:t>Nieta(s)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5638800" y="5715000"/>
            <a:ext cx="3581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</a:rPr>
              <a:t>Granddaughter(s)</a:t>
            </a:r>
            <a:endParaRPr lang="en-US" altLang="en-US" sz="2800">
              <a:solidFill>
                <a:srgbClr val="000000"/>
              </a:solidFill>
            </a:endParaRPr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 flipH="1">
            <a:off x="1752600" y="4495800"/>
            <a:ext cx="1371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5638800" y="4953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2971800" y="6248400"/>
            <a:ext cx="251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3366"/>
                </a:solidFill>
              </a:rPr>
              <a:t>Nietos</a:t>
            </a:r>
            <a:endParaRPr lang="en-US" altLang="en-US" sz="2800">
              <a:solidFill>
                <a:srgbClr val="003366"/>
              </a:solidFill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4343400" y="6248400"/>
            <a:ext cx="251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100">
                <a:solidFill>
                  <a:srgbClr val="000000"/>
                </a:solidFill>
              </a:rPr>
              <a:t>grandchildren</a:t>
            </a:r>
            <a:endParaRPr lang="en-US" altLang="en-US" sz="2100">
              <a:solidFill>
                <a:srgbClr val="000000"/>
              </a:solidFill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2765425" y="152400"/>
            <a:ext cx="188277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33CC"/>
                </a:solidFill>
              </a:rPr>
              <a:t>abuelos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4419600" y="242888"/>
            <a:ext cx="4191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grandparents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77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057400" y="46482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La esposa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800600" y="46783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esposo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600325" y="5119688"/>
            <a:ext cx="828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wife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957763" y="5105400"/>
            <a:ext cx="15192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husband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429000" y="5638800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esposos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3276600" y="6172200"/>
            <a:ext cx="2625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husband &amp; wife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2050" name="Picture 2" descr="http://thatgrapejuice.net/wp-content/uploads/2012/01/beyonce-jay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"/>
            <a:ext cx="5753100" cy="419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52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2914650" cy="566738"/>
          </a:xfrm>
        </p:spPr>
        <p:txBody>
          <a:bodyPr/>
          <a:lstStyle/>
          <a:p>
            <a:r>
              <a:rPr lang="es-MX" altLang="en-US" sz="3200">
                <a:solidFill>
                  <a:srgbClr val="0033CC"/>
                </a:solidFill>
              </a:rPr>
              <a:t>mascota(s)</a:t>
            </a:r>
            <a:endParaRPr lang="en-US" altLang="en-US" sz="3200">
              <a:solidFill>
                <a:srgbClr val="0033CC"/>
              </a:solidFill>
            </a:endParaRPr>
          </a:p>
        </p:txBody>
      </p:sp>
      <p:pic>
        <p:nvPicPr>
          <p:cNvPr id="15363" name="Picture 3" descr="mascot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76400"/>
            <a:ext cx="4114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876800" y="762000"/>
            <a:ext cx="1997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029200" y="6096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  <a:latin typeface="Tahoma" pitchFamily="34" charset="0"/>
              </a:rPr>
              <a:t>pet(s)</a:t>
            </a:r>
            <a:endParaRPr lang="es-ES_tradnl" altLang="en-US" sz="32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838200" y="1931988"/>
            <a:ext cx="10255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Gato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066800" y="2541588"/>
            <a:ext cx="720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00"/>
                </a:solidFill>
                <a:latin typeface="Tahoma" pitchFamily="34" charset="0"/>
              </a:rPr>
              <a:t>cat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7696200" y="2922588"/>
            <a:ext cx="1136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perro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7848600" y="3684588"/>
            <a:ext cx="8556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00"/>
                </a:solidFill>
                <a:latin typeface="Tahoma" pitchFamily="34" charset="0"/>
              </a:rPr>
              <a:t>dog</a:t>
            </a:r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H="1">
            <a:off x="1981200" y="2286000"/>
            <a:ext cx="762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6553200" y="24384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V="1">
            <a:off x="6629400" y="4343400"/>
            <a:ext cx="990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152231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4168</TotalTime>
  <Words>216</Words>
  <Application>Microsoft Office PowerPoint</Application>
  <PresentationFormat>On-screen Show (4:3)</PresentationFormat>
  <Paragraphs>106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Profile</vt:lpstr>
      <vt:lpstr>PowerPoint Presentation</vt:lpstr>
      <vt:lpstr>Vocabulario Nuevo</vt:lpstr>
      <vt:lpstr>La familia </vt:lpstr>
      <vt:lpstr>PowerPoint Presentation</vt:lpstr>
      <vt:lpstr>PowerPoint Presentation</vt:lpstr>
      <vt:lpstr> la tía </vt:lpstr>
      <vt:lpstr>abuelo</vt:lpstr>
      <vt:lpstr>PowerPoint Presentation</vt:lpstr>
      <vt:lpstr>mascota(s)</vt:lpstr>
      <vt:lpstr>Más vocabulario</vt:lpstr>
      <vt:lpstr>Tarea # 34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601 La fecha es el 3 de febrero del 2014</dc:title>
  <dc:creator>Helen Zumaeta</dc:creator>
  <cp:lastModifiedBy>Helen Zumaeta</cp:lastModifiedBy>
  <cp:revision>24</cp:revision>
  <cp:lastPrinted>2014-02-03T15:01:17Z</cp:lastPrinted>
  <dcterms:created xsi:type="dcterms:W3CDTF">2014-01-31T14:55:35Z</dcterms:created>
  <dcterms:modified xsi:type="dcterms:W3CDTF">2017-12-12T16:01:22Z</dcterms:modified>
</cp:coreProperties>
</file>